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7" r:id="rId3"/>
    <p:sldId id="278" r:id="rId4"/>
    <p:sldId id="280" r:id="rId5"/>
    <p:sldId id="274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568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71CF2-5AD3-FC41-86A0-F6D44F948044}" type="datetimeFigureOut">
              <a:rPr lang="en-US" smtClean="0"/>
              <a:t>2014-04-10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9EB76-2835-A143-96A7-7920F6487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7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2014-04-10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2014-04-10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2921273"/>
            <a:ext cx="3273552" cy="1640541"/>
          </a:xfrm>
        </p:spPr>
        <p:txBody>
          <a:bodyPr/>
          <a:lstStyle/>
          <a:p>
            <a:r>
              <a:rPr lang="en-US" sz="2400" b="1" dirty="0" smtClean="0"/>
              <a:t>The Contextual </a:t>
            </a:r>
            <a:r>
              <a:rPr lang="en-US" sz="2400" b="1" dirty="0"/>
              <a:t>Questionnaires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for the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i="1" dirty="0" smtClean="0"/>
              <a:t>PISA </a:t>
            </a:r>
            <a:r>
              <a:rPr lang="en-US" sz="2400" i="1" dirty="0"/>
              <a:t>for Development  Study</a:t>
            </a:r>
            <a:br>
              <a:rPr lang="en-US" sz="2400" i="1" dirty="0"/>
            </a:br>
            <a:endParaRPr lang="en-US" sz="2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4469450"/>
            <a:ext cx="3273552" cy="53035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Data collection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62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PISA CONTEXT QUESTIONNAIRES </a:t>
            </a:r>
            <a:r>
              <a:rPr lang="en-US" dirty="0" smtClean="0"/>
              <a:t>ASSESS: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indent="-400050">
              <a:buAutoNum type="romanLcParenR"/>
            </a:pPr>
            <a:r>
              <a:rPr lang="en-US" dirty="0" smtClean="0"/>
              <a:t>General variables: all cycles.</a:t>
            </a:r>
            <a:endParaRPr lang="en-US" dirty="0"/>
          </a:p>
          <a:p>
            <a:pPr marL="400050" indent="-400050">
              <a:buAutoNum type="romanLcParenR"/>
            </a:pPr>
            <a:r>
              <a:rPr lang="en-US" dirty="0" smtClean="0"/>
              <a:t>Domain</a:t>
            </a:r>
            <a:r>
              <a:rPr lang="en-US" dirty="0"/>
              <a:t>-specific trend </a:t>
            </a:r>
            <a:r>
              <a:rPr lang="en-US" dirty="0" smtClean="0"/>
              <a:t>variables: major </a:t>
            </a:r>
            <a:r>
              <a:rPr lang="en-US" dirty="0"/>
              <a:t>domain only, </a:t>
            </a:r>
            <a:r>
              <a:rPr lang="en-US" dirty="0" smtClean="0"/>
              <a:t>every 9 years</a:t>
            </a:r>
            <a:r>
              <a:rPr lang="en-US" dirty="0"/>
              <a:t>.</a:t>
            </a:r>
            <a:endParaRPr lang="en-US" dirty="0" smtClean="0"/>
          </a:p>
          <a:p>
            <a:pPr marL="400050" indent="-400050">
              <a:buAutoNum type="romanLcParenR"/>
            </a:pPr>
            <a:r>
              <a:rPr lang="en-US" dirty="0" smtClean="0"/>
              <a:t>Thematic </a:t>
            </a:r>
            <a:r>
              <a:rPr lang="en-US" dirty="0"/>
              <a:t>extension </a:t>
            </a:r>
            <a:r>
              <a:rPr lang="en-US" dirty="0" smtClean="0"/>
              <a:t>variables:  extensions </a:t>
            </a:r>
            <a:r>
              <a:rPr lang="en-US" dirty="0"/>
              <a:t>within individual </a:t>
            </a:r>
            <a:r>
              <a:rPr lang="en-US" dirty="0" smtClean="0"/>
              <a:t>cycles.</a:t>
            </a:r>
          </a:p>
          <a:p>
            <a:pPr marL="400050" indent="-400050">
              <a:buAutoNum type="romanLcParenR"/>
            </a:pPr>
            <a:r>
              <a:rPr lang="en-US" dirty="0" smtClean="0"/>
              <a:t>System</a:t>
            </a:r>
            <a:r>
              <a:rPr lang="en-US" dirty="0"/>
              <a:t>-level </a:t>
            </a:r>
            <a:r>
              <a:rPr lang="en-US" dirty="0" smtClean="0"/>
              <a:t>data: from </a:t>
            </a:r>
            <a:r>
              <a:rPr lang="en-US" dirty="0"/>
              <a:t>INES or system-level </a:t>
            </a:r>
            <a:r>
              <a:rPr lang="en-US" dirty="0" smtClean="0"/>
              <a:t>questionnaire.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4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0664" y="228600"/>
            <a:ext cx="6472936" cy="462280"/>
          </a:xfrm>
        </p:spPr>
        <p:txBody>
          <a:bodyPr/>
          <a:lstStyle/>
          <a:p>
            <a:r>
              <a:rPr lang="en-US" dirty="0" smtClean="0"/>
              <a:t>PISA 2003 </a:t>
            </a:r>
            <a:r>
              <a:rPr lang="en-US" dirty="0"/>
              <a:t>c</a:t>
            </a:r>
            <a:r>
              <a:rPr lang="en-US" dirty="0" smtClean="0"/>
              <a:t>ontextual questionnaires</a:t>
            </a:r>
            <a:endParaRPr lang="en-US" dirty="0"/>
          </a:p>
        </p:txBody>
      </p:sp>
      <p:graphicFrame>
        <p:nvGraphicFramePr>
          <p:cNvPr id="5" name="objec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293631"/>
              </p:ext>
            </p:extLst>
          </p:nvPr>
        </p:nvGraphicFramePr>
        <p:xfrm>
          <a:off x="772099" y="690881"/>
          <a:ext cx="7562549" cy="5940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3480"/>
                <a:gridCol w="3629069"/>
              </a:tblGrid>
              <a:tr h="19903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/>
                          <a:cs typeface="Times New Roman"/>
                        </a:rPr>
                        <a:t>Pisa Framework</a:t>
                      </a: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3175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2130" algn="ctr"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Constructs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BACC82"/>
                    </a:solidFill>
                  </a:tcPr>
                </a:tc>
              </a:tr>
              <a:tr h="842153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Antecedent</a:t>
                      </a:r>
                      <a:r>
                        <a:rPr lang="en-US" sz="1400" b="1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s:</a:t>
                      </a: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backg</a:t>
                      </a:r>
                      <a:r>
                        <a:rPr sz="1400" spc="-1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ound and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school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context</a:t>
                      </a:r>
                      <a:r>
                        <a:rPr lang="en-US"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361950" lvl="0" algn="l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Student demographics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lang="en-US" sz="140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family SES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/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en-US" sz="1400" spc="-2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Educational career and expectations</a:t>
                      </a:r>
                      <a:br>
                        <a:rPr lang="en-US" sz="1400" spc="-2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en-US" sz="1400" spc="-2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Socioeconomic</a:t>
                      </a:r>
                      <a:r>
                        <a:rPr lang="en-US" sz="1400" spc="-25" baseline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context of the school</a:t>
                      </a:r>
                      <a:endParaRPr lang="en-US" sz="1400" spc="-25" dirty="0" smtClean="0">
                        <a:solidFill>
                          <a:srgbClr val="231F2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941239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School</a:t>
                      </a:r>
                      <a:r>
                        <a:rPr sz="1400" b="1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input</a:t>
                      </a:r>
                      <a:r>
                        <a:rPr lang="en-US" sz="1400" b="1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71755" marR="108585">
                        <a:lnSpc>
                          <a:spcPct val="104200"/>
                        </a:lnSpc>
                        <a:spcBef>
                          <a:spcPts val="280"/>
                        </a:spcBef>
                      </a:pPr>
                      <a:r>
                        <a:rPr sz="140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Cont</a:t>
                      </a:r>
                      <a:r>
                        <a:rPr sz="1400" spc="-1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olled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system/ school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level,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depending on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gove</a:t>
                      </a:r>
                      <a:r>
                        <a:rPr sz="1400" spc="1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nance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structu</a:t>
                      </a:r>
                      <a:r>
                        <a:rPr sz="1400" spc="-1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latin typeface="Times New Roman"/>
                          <a:cs typeface="Times New Roman"/>
                        </a:rPr>
                        <a:t>  School</a:t>
                      </a: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governance and organization</a:t>
                      </a:r>
                      <a:br>
                        <a:rPr lang="en-US" sz="1400" baseline="0" dirty="0" smtClean="0">
                          <a:latin typeface="Times New Roman"/>
                          <a:cs typeface="Times New Roman"/>
                        </a:rPr>
                      </a:b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 Public/private</a:t>
                      </a:r>
                    </a:p>
                    <a:p>
                      <a:pPr lvl="0" algn="l">
                        <a:lnSpc>
                          <a:spcPct val="100000"/>
                        </a:lnSpc>
                      </a:pP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 Enrollment,</a:t>
                      </a:r>
                    </a:p>
                    <a:p>
                      <a:pPr lvl="0" algn="l">
                        <a:lnSpc>
                          <a:spcPct val="100000"/>
                        </a:lnSpc>
                      </a:pPr>
                      <a:r>
                        <a:rPr lang="en-US" sz="1400" baseline="0" dirty="0" smtClean="0">
                          <a:latin typeface="Times New Roman"/>
                          <a:cs typeface="Times New Roman"/>
                        </a:rPr>
                        <a:t>  Staffing, resources, infrastructure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02062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General</a:t>
                      </a:r>
                      <a:r>
                        <a:rPr sz="1400" b="1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400" b="1" spc="-1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b="1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ocesses</a:t>
                      </a:r>
                      <a:r>
                        <a:rPr lang="en-US" sz="1400" b="0" spc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Cont</a:t>
                      </a:r>
                      <a:r>
                        <a:rPr sz="1400" spc="-1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olled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school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level, sometimes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system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level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lvl="0" algn="l">
                        <a:lnSpc>
                          <a:spcPct val="100000"/>
                        </a:lnSpc>
                      </a:pPr>
                      <a:r>
                        <a:rPr lang="en-US" sz="140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Relationships: teacher-student,</a:t>
                      </a:r>
                      <a:r>
                        <a:rPr lang="en-US" sz="1400" baseline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principal-teachers; teacher-teachers.</a:t>
                      </a:r>
                    </a:p>
                    <a:p>
                      <a:pPr marL="69850" lvl="0" algn="l">
                        <a:lnSpc>
                          <a:spcPct val="100000"/>
                        </a:lnSpc>
                      </a:pPr>
                      <a:r>
                        <a:rPr lang="en-US" sz="1400" baseline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Assessment and admission policies</a:t>
                      </a:r>
                    </a:p>
                    <a:p>
                      <a:pPr marL="69850" lvl="0" algn="l">
                        <a:lnSpc>
                          <a:spcPct val="100000"/>
                        </a:lnSpc>
                      </a:pPr>
                      <a:r>
                        <a:rPr lang="en-US" sz="1400" baseline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Decision making and autonomy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824407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Topic</a:t>
                      </a:r>
                      <a:r>
                        <a:rPr lang="en-US" sz="1400" b="1" baseline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specific</a:t>
                      </a:r>
                      <a:r>
                        <a:rPr sz="1400" b="1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400" b="1" spc="-1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b="1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ocesses</a:t>
                      </a:r>
                      <a:r>
                        <a:rPr lang="en-US" sz="1400" b="0" spc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lang="en-US" sz="1400" b="0" spc="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Cont</a:t>
                      </a:r>
                      <a:r>
                        <a:rPr sz="1400" spc="-1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olled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instruction or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school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level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33095">
                        <a:lnSpc>
                          <a:spcPct val="104200"/>
                        </a:lnSpc>
                      </a:pPr>
                      <a:r>
                        <a:rPr lang="en-US" sz="140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Instructional time, class size, learning climate, teachers support, ability group and activities.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821369">
                <a:tc>
                  <a:txBody>
                    <a:bodyPr/>
                    <a:lstStyle/>
                    <a:p>
                      <a:pPr marL="71755" marR="163195">
                        <a:lnSpc>
                          <a:spcPct val="104200"/>
                        </a:lnSpc>
                      </a:pPr>
                      <a:r>
                        <a:rPr sz="1400" b="1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General</a:t>
                      </a:r>
                      <a:r>
                        <a:rPr sz="1400" b="1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non-cognitive outcomes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711835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Attitudes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towa</a:t>
                      </a:r>
                      <a:r>
                        <a:rPr sz="1400" spc="-1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ds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school,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spc="-7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ruanc</a:t>
                      </a:r>
                      <a:r>
                        <a:rPr sz="1400" spc="-7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/>
                      </a:r>
                      <a:br>
                        <a:rPr lang="en-US"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en-US"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ense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belonging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school</a:t>
                      </a:r>
                      <a:r>
                        <a:rPr lang="en-US"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br>
                        <a:rPr lang="en-US"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lang="en-US"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Grade repetition, drop out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064448">
                <a:tc>
                  <a:txBody>
                    <a:bodyPr/>
                    <a:lstStyle/>
                    <a:p>
                      <a:pPr marL="71755" marR="293370">
                        <a:lnSpc>
                          <a:spcPct val="104200"/>
                        </a:lnSpc>
                      </a:pPr>
                      <a:r>
                        <a:rPr lang="en-US" sz="1400" b="1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Topic specific</a:t>
                      </a:r>
                      <a:r>
                        <a:rPr sz="1400" b="1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non- cognitive</a:t>
                      </a:r>
                      <a:r>
                        <a:rPr sz="1400" b="1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outcomes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177165">
                        <a:lnSpc>
                          <a:spcPct val="104200"/>
                        </a:lnSpc>
                      </a:pPr>
                      <a:r>
                        <a:rPr sz="140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Interest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enjoyment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mathematics, </a:t>
                      </a:r>
                      <a:r>
                        <a:rPr lang="en-US"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nstrumental</a:t>
                      </a:r>
                      <a:r>
                        <a:rPr sz="14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motivation</a:t>
                      </a:r>
                      <a:r>
                        <a:rPr lang="en-US" sz="1400" spc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/>
                      </a:r>
                      <a:br>
                        <a:rPr lang="en-US" sz="1400" spc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</a:br>
                      <a:r>
                        <a:rPr sz="1400" spc="-2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Self</a:t>
                      </a:r>
                      <a:r>
                        <a:rPr sz="1400" spc="-2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-efficac</a:t>
                      </a:r>
                      <a:r>
                        <a:rPr sz="1400" spc="-8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400" spc="-3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spc="-2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400" spc="-2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elf-concept</a:t>
                      </a:r>
                      <a:r>
                        <a:rPr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400" spc="-3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spc="-2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math</a:t>
                      </a:r>
                      <a:r>
                        <a:rPr sz="1400" spc="-3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2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anxiety</a:t>
                      </a:r>
                      <a:r>
                        <a:rPr lang="en-US" sz="1400" spc="-2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400" spc="-2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4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strategies and learning approaches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99037"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0" marR="0" marT="0" marB="0" anchor="ctr">
                    <a:lnT w="6350">
                      <a:solidFill>
                        <a:srgbClr val="231F20"/>
                      </a:solidFill>
                      <a:prstDash val="solid"/>
                    </a:lnT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127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0664" y="228600"/>
            <a:ext cx="7253780" cy="462280"/>
          </a:xfrm>
        </p:spPr>
        <p:txBody>
          <a:bodyPr/>
          <a:lstStyle/>
          <a:p>
            <a:r>
              <a:rPr lang="en-US" sz="2400" dirty="0" smtClean="0"/>
              <a:t>Elaboration from PISA </a:t>
            </a:r>
            <a:r>
              <a:rPr lang="en-US" sz="2400" dirty="0" smtClean="0"/>
              <a:t>2003 </a:t>
            </a:r>
            <a:r>
              <a:rPr lang="en-US" sz="2400" dirty="0"/>
              <a:t>c</a:t>
            </a:r>
            <a:r>
              <a:rPr lang="en-US" sz="2400" dirty="0" smtClean="0"/>
              <a:t>ontextual questionnaires</a:t>
            </a:r>
            <a:endParaRPr lang="en-US" sz="2400" dirty="0"/>
          </a:p>
        </p:txBody>
      </p:sp>
      <p:graphicFrame>
        <p:nvGraphicFramePr>
          <p:cNvPr id="5" name="objec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774633"/>
              </p:ext>
            </p:extLst>
          </p:nvPr>
        </p:nvGraphicFramePr>
        <p:xfrm>
          <a:off x="284479" y="690880"/>
          <a:ext cx="8367663" cy="56184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39782"/>
                <a:gridCol w="1841424"/>
                <a:gridCol w="1786457"/>
              </a:tblGrid>
              <a:tr h="153793">
                <a:tc>
                  <a:txBody>
                    <a:bodyPr/>
                    <a:lstStyle/>
                    <a:p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3175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2130" algn="ctr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sz="1600" b="1" spc="2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questionnai</a:t>
                      </a:r>
                      <a:r>
                        <a:rPr sz="1600" b="1" spc="-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600" b="1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BACC82"/>
                    </a:solidFill>
                  </a:tcPr>
                </a:tc>
                <a:tc>
                  <a:txBody>
                    <a:bodyPr/>
                    <a:lstStyle/>
                    <a:p>
                      <a:pPr marL="567055" algn="ctr">
                        <a:lnSpc>
                          <a:spcPct val="100000"/>
                        </a:lnSpc>
                      </a:pPr>
                      <a:r>
                        <a:rPr sz="1600" b="1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School</a:t>
                      </a:r>
                      <a:r>
                        <a:rPr sz="1600" b="1" spc="2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questionnai</a:t>
                      </a:r>
                      <a:r>
                        <a:rPr sz="1600" b="1" spc="-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600" b="1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231F20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BACC82"/>
                    </a:solidFill>
                  </a:tcPr>
                </a:tc>
              </a:tr>
              <a:tr h="98120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Antecedent</a:t>
                      </a:r>
                      <a:r>
                        <a:rPr lang="en-US" sz="1800" b="1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s:</a:t>
                      </a: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80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sz="18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backg</a:t>
                      </a:r>
                      <a:r>
                        <a:rPr sz="1800" spc="-1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ound and</a:t>
                      </a:r>
                      <a:r>
                        <a:rPr sz="18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school</a:t>
                      </a:r>
                      <a:r>
                        <a:rPr sz="18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contex</a:t>
                      </a:r>
                      <a:r>
                        <a:rPr lang="en-US"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361950" algn="ctr">
                        <a:lnSpc>
                          <a:spcPct val="1337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6519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School</a:t>
                      </a:r>
                      <a:r>
                        <a:rPr sz="1800" b="1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input</a:t>
                      </a:r>
                      <a:r>
                        <a:rPr lang="en-US" sz="1800" b="1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71755" marR="108585">
                        <a:lnSpc>
                          <a:spcPct val="104200"/>
                        </a:lnSpc>
                        <a:spcBef>
                          <a:spcPts val="280"/>
                        </a:spcBef>
                      </a:pPr>
                      <a:r>
                        <a:rPr sz="180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Cont</a:t>
                      </a:r>
                      <a:r>
                        <a:rPr sz="1800" spc="-1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olled</a:t>
                      </a:r>
                      <a:r>
                        <a:rPr sz="18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sz="18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8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system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/school</a:t>
                      </a:r>
                      <a:r>
                        <a:rPr sz="18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level,</a:t>
                      </a:r>
                      <a:r>
                        <a:rPr sz="18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depending on</a:t>
                      </a:r>
                      <a:r>
                        <a:rPr sz="18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gove</a:t>
                      </a:r>
                      <a:r>
                        <a:rPr sz="1800" spc="1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nance</a:t>
                      </a:r>
                      <a:r>
                        <a:rPr sz="18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structu</a:t>
                      </a:r>
                      <a:r>
                        <a:rPr sz="1800" spc="-1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749805"/>
                    </a:solidFill>
                  </a:tcPr>
                </a:tc>
              </a:tr>
              <a:tr h="595162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General</a:t>
                      </a:r>
                      <a:r>
                        <a:rPr sz="1800" b="1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b="1" spc="-1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ocesses</a:t>
                      </a:r>
                      <a:r>
                        <a:rPr lang="en-US" sz="1800" b="0" spc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80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Cont</a:t>
                      </a:r>
                      <a:r>
                        <a:rPr sz="1800" spc="-1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olled</a:t>
                      </a:r>
                      <a:r>
                        <a:rPr sz="18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sz="18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schoo</a:t>
                      </a:r>
                      <a:r>
                        <a:rPr lang="en-US"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l/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system</a:t>
                      </a:r>
                      <a:r>
                        <a:rPr sz="18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level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749805"/>
                    </a:solidFill>
                  </a:tcPr>
                </a:tc>
              </a:tr>
              <a:tr h="883734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Mathematics</a:t>
                      </a:r>
                      <a:r>
                        <a:rPr sz="1800" b="1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800" b="1" spc="-1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b="1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ocesses</a:t>
                      </a:r>
                      <a:r>
                        <a:rPr lang="en-US" sz="1800" b="0" spc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lang="en-US" sz="1800" b="0" spc="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Cont</a:t>
                      </a:r>
                      <a:r>
                        <a:rPr sz="1800" spc="-15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olled</a:t>
                      </a:r>
                      <a:r>
                        <a:rPr sz="18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at</a:t>
                      </a:r>
                      <a:r>
                        <a:rPr sz="18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instruction or</a:t>
                      </a:r>
                      <a:r>
                        <a:rPr sz="18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school</a:t>
                      </a:r>
                      <a:r>
                        <a:rPr sz="1800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level</a:t>
                      </a:r>
                      <a:r>
                        <a:rPr lang="en-US" sz="1800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980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49805"/>
                    </a:solidFill>
                  </a:tcPr>
                </a:tc>
              </a:tr>
              <a:tr h="669944">
                <a:tc>
                  <a:txBody>
                    <a:bodyPr/>
                    <a:lstStyle/>
                    <a:p>
                      <a:pPr marL="71755" marR="163195">
                        <a:lnSpc>
                          <a:spcPct val="104200"/>
                        </a:lnSpc>
                      </a:pPr>
                      <a:r>
                        <a:rPr sz="1800" b="1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General</a:t>
                      </a:r>
                      <a:r>
                        <a:rPr sz="1800" b="1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non-cognitive outcomes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3175">
                      <a:solidFill>
                        <a:srgbClr val="231F20"/>
                      </a:solidFill>
                      <a:prstDash val="solid"/>
                    </a:lnL>
                    <a:lnT w="3175">
                      <a:solidFill>
                        <a:srgbClr val="231F20"/>
                      </a:solidFill>
                      <a:prstDash val="solid"/>
                    </a:lnT>
                    <a:lnB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925818">
                <a:tc>
                  <a:txBody>
                    <a:bodyPr/>
                    <a:lstStyle/>
                    <a:p>
                      <a:pPr marL="71755" marR="293370">
                        <a:lnSpc>
                          <a:spcPct val="104200"/>
                        </a:lnSpc>
                      </a:pPr>
                      <a:r>
                        <a:rPr sz="1800" b="1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Mathematics</a:t>
                      </a:r>
                      <a:r>
                        <a:rPr sz="1800" b="1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non- cognitive</a:t>
                      </a:r>
                      <a:r>
                        <a:rPr sz="1800" b="1" spc="2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0" dirty="0" smtClean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outcomes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33095">
                        <a:lnSpc>
                          <a:spcPct val="1042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749805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633095">
                        <a:lnSpc>
                          <a:spcPct val="104200"/>
                        </a:lnSpc>
                      </a:pPr>
                      <a:endParaRPr lang="en-US"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231F20"/>
                      </a:solidFill>
                      <a:prstDash val="solid"/>
                    </a:lnL>
                    <a:lnT w="3175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193346">
                <a:tc gridSpan="3">
                  <a:txBody>
                    <a:bodyPr/>
                    <a:lstStyle/>
                    <a:p>
                      <a:pPr marL="71755" marR="35560">
                        <a:lnSpc>
                          <a:spcPts val="800"/>
                        </a:lnSpc>
                      </a:pPr>
                      <a:endParaRPr sz="1800" dirty="0">
                        <a:latin typeface="Optima"/>
                        <a:cs typeface="Optima"/>
                      </a:endParaRPr>
                    </a:p>
                  </a:txBody>
                  <a:tcPr marL="0" marR="0" marT="0" marB="0" anchor="ctr">
                    <a:lnT w="6350">
                      <a:solidFill>
                        <a:srgbClr val="231F20"/>
                      </a:solidFill>
                      <a:prstDash val="solid"/>
                    </a:lnT>
                    <a:solidFill>
                      <a:srgbClr val="E6E7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978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Questions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5154" y="2020888"/>
            <a:ext cx="6300448" cy="41052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can we learn from other studies?</a:t>
            </a:r>
          </a:p>
          <a:p>
            <a:r>
              <a:rPr lang="en-US" sz="3200" dirty="0" smtClean="0"/>
              <a:t>To </a:t>
            </a:r>
            <a:r>
              <a:rPr lang="en-US" sz="3200" dirty="0" smtClean="0"/>
              <a:t>enhance PISA </a:t>
            </a:r>
            <a:r>
              <a:rPr lang="en-US" sz="3200" dirty="0" smtClean="0"/>
              <a:t>questionnaires, </a:t>
            </a:r>
            <a:r>
              <a:rPr lang="en-US" sz="3200" dirty="0" smtClean="0"/>
              <a:t>how can we best collect these variables?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650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6312590" cy="440473"/>
          </a:xfrm>
        </p:spPr>
        <p:txBody>
          <a:bodyPr/>
          <a:lstStyle/>
          <a:p>
            <a:r>
              <a:rPr lang="en-US" dirty="0" smtClean="0"/>
              <a:t>How other studies collect 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3280" y="6417826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Elaboration from </a:t>
            </a:r>
            <a:r>
              <a:rPr lang="en-US" sz="1200" dirty="0" smtClean="0"/>
              <a:t>SERCE</a:t>
            </a:r>
            <a:endParaRPr lang="en-US" sz="1200" dirty="0"/>
          </a:p>
        </p:txBody>
      </p:sp>
      <p:pic>
        <p:nvPicPr>
          <p:cNvPr id="6" name="Picture 5" descr="Serce tab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900" y="457200"/>
            <a:ext cx="5333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17482"/>
      </p:ext>
    </p:extLst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672</TotalTime>
  <Words>270</Words>
  <Application>Microsoft Macintosh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Inspiration</vt:lpstr>
      <vt:lpstr>The Contextual Questionnaires  for the  PISA for Development  Study </vt:lpstr>
      <vt:lpstr>PISA CONTEXT QUESTIONNAIRES ASSESS:</vt:lpstr>
      <vt:lpstr>PISA 2003 contextual questionnaires</vt:lpstr>
      <vt:lpstr>Elaboration from PISA 2003 contextual questionnaires</vt:lpstr>
      <vt:lpstr>Questions</vt:lpstr>
      <vt:lpstr>How other studies collect data</vt:lpstr>
    </vt:vector>
  </TitlesOfParts>
  <Company>The University of New Brunswick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Lucia Tramonte</dc:creator>
  <cp:lastModifiedBy>Lucia Tramonte</cp:lastModifiedBy>
  <cp:revision>46</cp:revision>
  <dcterms:created xsi:type="dcterms:W3CDTF">2014-04-04T19:20:13Z</dcterms:created>
  <dcterms:modified xsi:type="dcterms:W3CDTF">2014-04-10T11:43:51Z</dcterms:modified>
</cp:coreProperties>
</file>